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sldIdLst>
    <p:sldId id="256" r:id="rId2"/>
    <p:sldId id="282" r:id="rId3"/>
    <p:sldId id="1080" r:id="rId4"/>
    <p:sldId id="1093" r:id="rId5"/>
    <p:sldId id="1094" r:id="rId6"/>
    <p:sldId id="602" r:id="rId7"/>
    <p:sldId id="273" r:id="rId8"/>
    <p:sldId id="274" r:id="rId9"/>
    <p:sldId id="275" r:id="rId10"/>
    <p:sldId id="27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2C3F8C-7C3C-471F-8BFC-C71D47FE74E3}">
          <p14:sldIdLst>
            <p14:sldId id="256"/>
            <p14:sldId id="282"/>
            <p14:sldId id="1080"/>
            <p14:sldId id="1093"/>
            <p14:sldId id="1094"/>
            <p14:sldId id="602"/>
            <p14:sldId id="273"/>
            <p14:sldId id="274"/>
            <p14:sldId id="275"/>
            <p14:sldId id="2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21022F"/>
    <a:srgbClr val="160223"/>
    <a:srgbClr val="2C0346"/>
    <a:srgbClr val="3F003F"/>
    <a:srgbClr val="FFFF99"/>
    <a:srgbClr val="00003F"/>
    <a:srgbClr val="00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AFFF10-F8A9-4A15-870A-FA5783ED8F71}" v="2" dt="2025-01-24T13:20:53.2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9" autoAdjust="0"/>
    <p:restoredTop sz="96447" autoAdjust="0"/>
  </p:normalViewPr>
  <p:slideViewPr>
    <p:cSldViewPr snapToGrid="0">
      <p:cViewPr varScale="1">
        <p:scale>
          <a:sx n="102" d="100"/>
          <a:sy n="102" d="100"/>
        </p:scale>
        <p:origin x="1878" y="31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Harder" userId="2b8d8b750cb213a7" providerId="LiveId" clId="{48AFFF10-F8A9-4A15-870A-FA5783ED8F71}"/>
    <pc:docChg chg="modSld">
      <pc:chgData name="Douglas Harder" userId="2b8d8b750cb213a7" providerId="LiveId" clId="{48AFFF10-F8A9-4A15-870A-FA5783ED8F71}" dt="2025-01-24T13:20:53.250" v="1"/>
      <pc:docMkLst>
        <pc:docMk/>
      </pc:docMkLst>
      <pc:sldChg chg="delSp modTransition modAnim">
        <pc:chgData name="Douglas Harder" userId="2b8d8b750cb213a7" providerId="LiveId" clId="{48AFFF10-F8A9-4A15-870A-FA5783ED8F71}" dt="2025-01-24T13:20:53.250" v="1"/>
        <pc:sldMkLst>
          <pc:docMk/>
          <pc:sldMk cId="656847970" sldId="256"/>
        </pc:sldMkLst>
        <pc:picChg chg="del">
          <ac:chgData name="Douglas Harder" userId="2b8d8b750cb213a7" providerId="LiveId" clId="{48AFFF10-F8A9-4A15-870A-FA5783ED8F71}" dt="2025-01-24T13:20:53.250" v="1"/>
          <ac:picMkLst>
            <pc:docMk/>
            <pc:sldMk cId="656847970" sldId="256"/>
            <ac:picMk id="11" creationId="{DB437311-9154-4DCF-9E8F-11DDB8B49ECA}"/>
          </ac:picMkLst>
        </pc:picChg>
      </pc:sldChg>
      <pc:sldChg chg="delSp modTransition modAnim">
        <pc:chgData name="Douglas Harder" userId="2b8d8b750cb213a7" providerId="LiveId" clId="{48AFFF10-F8A9-4A15-870A-FA5783ED8F71}" dt="2025-01-24T13:20:53.250" v="1"/>
        <pc:sldMkLst>
          <pc:docMk/>
          <pc:sldMk cId="1740462976" sldId="273"/>
        </pc:sldMkLst>
        <pc:picChg chg="del">
          <ac:chgData name="Douglas Harder" userId="2b8d8b750cb213a7" providerId="LiveId" clId="{48AFFF10-F8A9-4A15-870A-FA5783ED8F71}" dt="2025-01-24T13:20:53.250" v="1"/>
          <ac:picMkLst>
            <pc:docMk/>
            <pc:sldMk cId="1740462976" sldId="273"/>
            <ac:picMk id="5" creationId="{928CDBF0-D9DC-4A82-87AE-A279DFA76CF4}"/>
          </ac:picMkLst>
        </pc:picChg>
      </pc:sldChg>
      <pc:sldChg chg="delSp modTransition modAnim">
        <pc:chgData name="Douglas Harder" userId="2b8d8b750cb213a7" providerId="LiveId" clId="{48AFFF10-F8A9-4A15-870A-FA5783ED8F71}" dt="2025-01-24T13:20:53.250" v="1"/>
        <pc:sldMkLst>
          <pc:docMk/>
          <pc:sldMk cId="886795597" sldId="274"/>
        </pc:sldMkLst>
        <pc:picChg chg="del">
          <ac:chgData name="Douglas Harder" userId="2b8d8b750cb213a7" providerId="LiveId" clId="{48AFFF10-F8A9-4A15-870A-FA5783ED8F71}" dt="2025-01-24T13:20:53.250" v="1"/>
          <ac:picMkLst>
            <pc:docMk/>
            <pc:sldMk cId="886795597" sldId="274"/>
            <ac:picMk id="7" creationId="{718CC8B1-5C10-42BE-A05E-D186C74E8F28}"/>
          </ac:picMkLst>
        </pc:picChg>
      </pc:sldChg>
      <pc:sldChg chg="delSp modTransition modAnim">
        <pc:chgData name="Douglas Harder" userId="2b8d8b750cb213a7" providerId="LiveId" clId="{48AFFF10-F8A9-4A15-870A-FA5783ED8F71}" dt="2025-01-24T13:20:53.250" v="1"/>
        <pc:sldMkLst>
          <pc:docMk/>
          <pc:sldMk cId="1131585356" sldId="275"/>
        </pc:sldMkLst>
        <pc:picChg chg="del">
          <ac:chgData name="Douglas Harder" userId="2b8d8b750cb213a7" providerId="LiveId" clId="{48AFFF10-F8A9-4A15-870A-FA5783ED8F71}" dt="2025-01-24T13:20:53.250" v="1"/>
          <ac:picMkLst>
            <pc:docMk/>
            <pc:sldMk cId="1131585356" sldId="275"/>
            <ac:picMk id="8" creationId="{D23E4374-F87D-4214-96CF-B496C02A7374}"/>
          </ac:picMkLst>
        </pc:picChg>
      </pc:sldChg>
      <pc:sldChg chg="delSp modTransition modAnim">
        <pc:chgData name="Douglas Harder" userId="2b8d8b750cb213a7" providerId="LiveId" clId="{48AFFF10-F8A9-4A15-870A-FA5783ED8F71}" dt="2025-01-24T13:20:53.250" v="1"/>
        <pc:sldMkLst>
          <pc:docMk/>
          <pc:sldMk cId="4272497073" sldId="276"/>
        </pc:sldMkLst>
        <pc:picChg chg="del">
          <ac:chgData name="Douglas Harder" userId="2b8d8b750cb213a7" providerId="LiveId" clId="{48AFFF10-F8A9-4A15-870A-FA5783ED8F71}" dt="2025-01-24T13:20:53.250" v="1"/>
          <ac:picMkLst>
            <pc:docMk/>
            <pc:sldMk cId="4272497073" sldId="276"/>
            <ac:picMk id="7" creationId="{552E99E1-BF8D-4AB8-B73F-CB7EA44F3DCA}"/>
          </ac:picMkLst>
        </pc:picChg>
      </pc:sldChg>
      <pc:sldChg chg="delSp modTransition modAnim">
        <pc:chgData name="Douglas Harder" userId="2b8d8b750cb213a7" providerId="LiveId" clId="{48AFFF10-F8A9-4A15-870A-FA5783ED8F71}" dt="2025-01-24T13:20:53.250" v="1"/>
        <pc:sldMkLst>
          <pc:docMk/>
          <pc:sldMk cId="2835283541" sldId="282"/>
        </pc:sldMkLst>
        <pc:picChg chg="del">
          <ac:chgData name="Douglas Harder" userId="2b8d8b750cb213a7" providerId="LiveId" clId="{48AFFF10-F8A9-4A15-870A-FA5783ED8F71}" dt="2025-01-24T13:20:53.250" v="1"/>
          <ac:picMkLst>
            <pc:docMk/>
            <pc:sldMk cId="2835283541" sldId="282"/>
            <ac:picMk id="11" creationId="{AD151BC6-215A-49BA-90DD-F295D23C12F8}"/>
          </ac:picMkLst>
        </pc:picChg>
      </pc:sldChg>
      <pc:sldChg chg="delSp modTransition modAnim">
        <pc:chgData name="Douglas Harder" userId="2b8d8b750cb213a7" providerId="LiveId" clId="{48AFFF10-F8A9-4A15-870A-FA5783ED8F71}" dt="2025-01-24T13:20:53.250" v="1"/>
        <pc:sldMkLst>
          <pc:docMk/>
          <pc:sldMk cId="2475975949" sldId="602"/>
        </pc:sldMkLst>
        <pc:picChg chg="del">
          <ac:chgData name="Douglas Harder" userId="2b8d8b750cb213a7" providerId="LiveId" clId="{48AFFF10-F8A9-4A15-870A-FA5783ED8F71}" dt="2025-01-24T13:20:53.250" v="1"/>
          <ac:picMkLst>
            <pc:docMk/>
            <pc:sldMk cId="2475975949" sldId="602"/>
            <ac:picMk id="14" creationId="{B92E7FD3-E127-4E7F-B4FC-C170EA6CF220}"/>
          </ac:picMkLst>
        </pc:picChg>
      </pc:sldChg>
      <pc:sldChg chg="delSp modTransition modAnim">
        <pc:chgData name="Douglas Harder" userId="2b8d8b750cb213a7" providerId="LiveId" clId="{48AFFF10-F8A9-4A15-870A-FA5783ED8F71}" dt="2025-01-24T13:20:53.250" v="1"/>
        <pc:sldMkLst>
          <pc:docMk/>
          <pc:sldMk cId="3550680825" sldId="1080"/>
        </pc:sldMkLst>
        <pc:picChg chg="del">
          <ac:chgData name="Douglas Harder" userId="2b8d8b750cb213a7" providerId="LiveId" clId="{48AFFF10-F8A9-4A15-870A-FA5783ED8F71}" dt="2025-01-24T13:20:53.250" v="1"/>
          <ac:picMkLst>
            <pc:docMk/>
            <pc:sldMk cId="3550680825" sldId="1080"/>
            <ac:picMk id="23" creationId="{B3DE65CA-983D-451E-B2A1-98380CEB6204}"/>
          </ac:picMkLst>
        </pc:picChg>
      </pc:sldChg>
      <pc:sldChg chg="delSp modTransition modAnim">
        <pc:chgData name="Douglas Harder" userId="2b8d8b750cb213a7" providerId="LiveId" clId="{48AFFF10-F8A9-4A15-870A-FA5783ED8F71}" dt="2025-01-24T13:20:53.250" v="1"/>
        <pc:sldMkLst>
          <pc:docMk/>
          <pc:sldMk cId="971067001" sldId="1093"/>
        </pc:sldMkLst>
        <pc:picChg chg="del">
          <ac:chgData name="Douglas Harder" userId="2b8d8b750cb213a7" providerId="LiveId" clId="{48AFFF10-F8A9-4A15-870A-FA5783ED8F71}" dt="2025-01-24T13:20:53.250" v="1"/>
          <ac:picMkLst>
            <pc:docMk/>
            <pc:sldMk cId="971067001" sldId="1093"/>
            <ac:picMk id="57" creationId="{071C0391-4F9C-4ECC-BD33-365A4EC0079A}"/>
          </ac:picMkLst>
        </pc:picChg>
      </pc:sldChg>
      <pc:sldChg chg="delSp modTransition modAnim">
        <pc:chgData name="Douglas Harder" userId="2b8d8b750cb213a7" providerId="LiveId" clId="{48AFFF10-F8A9-4A15-870A-FA5783ED8F71}" dt="2025-01-24T13:20:53.250" v="1"/>
        <pc:sldMkLst>
          <pc:docMk/>
          <pc:sldMk cId="1526472938" sldId="1094"/>
        </pc:sldMkLst>
        <pc:picChg chg="del">
          <ac:chgData name="Douglas Harder" userId="2b8d8b750cb213a7" providerId="LiveId" clId="{48AFFF10-F8A9-4A15-870A-FA5783ED8F71}" dt="2025-01-24T13:20:53.250" v="1"/>
          <ac:picMkLst>
            <pc:docMk/>
            <pc:sldMk cId="1526472938" sldId="1094"/>
            <ac:picMk id="8" creationId="{C48EA861-1809-4CB5-8E40-E31700005C7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216B2-ACBC-44B0-85F7-759020758E26}" type="datetimeFigureOut">
              <a:rPr lang="en-CA" smtClean="0"/>
              <a:t>2025-01-24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ACAB6-06A0-453C-A925-AEEA3DA9F518}" type="slidenum">
              <a:rPr lang="en-CA" smtClean="0"/>
              <a:t>‹#›</a:t>
            </a:fld>
            <a:endParaRPr lang="en-CA"/>
          </a:p>
        </p:txBody>
      </p:sp>
    </p:spTree>
    <p:extLst>
      <p:ext uri="{BB962C8B-B14F-4D97-AF65-F5344CB8AC3E}">
        <p14:creationId xmlns:p14="http://schemas.microsoft.com/office/powerpoint/2010/main" val="200106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35375"/>
            <a:ext cx="7772400" cy="1470025"/>
          </a:xfrm>
        </p:spPr>
        <p:txBody>
          <a:bodyPr/>
          <a:lstStyle>
            <a:lvl1pPr>
              <a:defRPr b="1"/>
            </a:lvl1pPr>
          </a:lstStyle>
          <a:p>
            <a:r>
              <a:rPr lang="en-US"/>
              <a:t>Click to edit Master title style</a:t>
            </a:r>
            <a:endParaRPr lang="en-CA"/>
          </a:p>
        </p:txBody>
      </p:sp>
      <p:sp>
        <p:nvSpPr>
          <p:cNvPr id="11" name="Text Box 14"/>
          <p:cNvSpPr txBox="1">
            <a:spLocks noChangeArrowheads="1"/>
          </p:cNvSpPr>
          <p:nvPr userDrawn="1"/>
        </p:nvSpPr>
        <p:spPr bwMode="auto">
          <a:xfrm>
            <a:off x="2286000" y="641092"/>
            <a:ext cx="6553200" cy="40008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nchor="ctr">
            <a:spAutoFit/>
          </a:bodyPr>
          <a:lstStyle/>
          <a:p>
            <a:pPr algn="ctr" fontAlgn="auto">
              <a:spcBef>
                <a:spcPts val="0"/>
              </a:spcBef>
              <a:spcAft>
                <a:spcPts val="0"/>
              </a:spcAft>
              <a:defRPr/>
            </a:pPr>
            <a:r>
              <a:rPr lang="en-US" sz="2000" cap="small" baseline="0" dirty="0" err="1">
                <a:solidFill>
                  <a:schemeClr val="bg1"/>
                </a:solidFill>
                <a:latin typeface="Constantia" panose="02030602050306030303" pitchFamily="18" charset="0"/>
                <a:cs typeface="Arial" pitchFamily="34" charset="0"/>
              </a:rPr>
              <a:t>ece</a:t>
            </a:r>
            <a:r>
              <a:rPr lang="en-US" sz="2000" cap="small" baseline="0" dirty="0">
                <a:solidFill>
                  <a:schemeClr val="bg1"/>
                </a:solidFill>
                <a:latin typeface="Constantia" panose="02030602050306030303" pitchFamily="18" charset="0"/>
                <a:cs typeface="Arial" pitchFamily="34" charset="0"/>
              </a:rPr>
              <a:t> 204</a:t>
            </a:r>
            <a:r>
              <a:rPr lang="en-US" sz="2000" dirty="0">
                <a:solidFill>
                  <a:schemeClr val="bg1"/>
                </a:solidFill>
                <a:latin typeface="Georgia" panose="02040502050405020303" pitchFamily="18" charset="0"/>
                <a:cs typeface="Arial" pitchFamily="34" charset="0"/>
              </a:rPr>
              <a:t> </a:t>
            </a:r>
            <a:r>
              <a:rPr lang="en-US" sz="2000" i="1" dirty="0">
                <a:solidFill>
                  <a:schemeClr val="bg1"/>
                </a:solidFill>
                <a:latin typeface="Georgia" panose="02040502050405020303" pitchFamily="18" charset="0"/>
                <a:cs typeface="Arial" pitchFamily="34" charset="0"/>
              </a:rPr>
              <a:t>Numerical methods</a:t>
            </a:r>
          </a:p>
        </p:txBody>
      </p:sp>
      <p:sp>
        <p:nvSpPr>
          <p:cNvPr id="12" name="Text Box 14"/>
          <p:cNvSpPr txBox="1">
            <a:spLocks noChangeArrowheads="1"/>
          </p:cNvSpPr>
          <p:nvPr userDrawn="1"/>
        </p:nvSpPr>
        <p:spPr bwMode="auto">
          <a:xfrm>
            <a:off x="4724400" y="5758413"/>
            <a:ext cx="3886200" cy="74479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spAutoFit/>
          </a:bodyPr>
          <a:lstStyle/>
          <a:p>
            <a:pPr defTabSz="457112">
              <a:spcBef>
                <a:spcPct val="20000"/>
              </a:spcBef>
              <a:defRPr/>
            </a:pPr>
            <a:r>
              <a:rPr lang="en-US" sz="1600" b="0" kern="0" dirty="0">
                <a:solidFill>
                  <a:schemeClr val="bg1"/>
                </a:solidFill>
                <a:latin typeface="Georgia" panose="02040502050405020303" pitchFamily="18" charset="0"/>
                <a:ea typeface="ＭＳ Ｐゴシック" charset="-128"/>
                <a:cs typeface="Arial" pitchFamily="34" charset="0"/>
              </a:rPr>
              <a:t>Douglas Wilhelm Harder, LEL, </a:t>
            </a:r>
            <a:r>
              <a:rPr lang="en-US" sz="1600" b="0" kern="0" dirty="0" err="1">
                <a:solidFill>
                  <a:schemeClr val="bg1"/>
                </a:solidFill>
                <a:latin typeface="Georgia" panose="02040502050405020303" pitchFamily="18" charset="0"/>
                <a:ea typeface="ＭＳ Ｐゴシック" charset="-128"/>
                <a:cs typeface="Arial" pitchFamily="34" charset="0"/>
              </a:rPr>
              <a:t>M.Math</a:t>
            </a:r>
            <a:r>
              <a:rPr lang="en-US" sz="1600" b="0" kern="0" dirty="0">
                <a:solidFill>
                  <a:schemeClr val="bg1"/>
                </a:solidFill>
                <a:latin typeface="Georgia" panose="02040502050405020303" pitchFamily="18" charset="0"/>
                <a:ea typeface="ＭＳ Ｐゴシック" charset="-128"/>
                <a:cs typeface="Arial" pitchFamily="34" charset="0"/>
              </a:rPr>
              <a:t>.</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dwharder@uwaterloo.ca</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dwharder@gmail.com</a:t>
            </a:r>
            <a:endParaRPr lang="en-US" sz="1050" kern="0" dirty="0">
              <a:solidFill>
                <a:schemeClr val="bg1"/>
              </a:solidFill>
              <a:latin typeface="Georgia" panose="02040502050405020303" pitchFamily="18" charset="0"/>
              <a:ea typeface="ＭＳ Ｐゴシック" charset="-128"/>
              <a:cs typeface="Arial" pitchFamily="34" charset="0"/>
            </a:endParaRPr>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1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1" y="-35696"/>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C:\Users\Douglas\Desktop\mcpl.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629728" y="6089233"/>
            <a:ext cx="304800" cy="298449"/>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Douglas\Desktop\linc.gif"/>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37220" y="5410200"/>
            <a:ext cx="274922" cy="353348"/>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Douglas\Desktop\Intelligence_Branch_(Canadian_Forces)_badge.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662834" y="380301"/>
            <a:ext cx="271006" cy="34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67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Using interpolating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Using interpolating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3885486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lgn="l">
              <a:defRPr>
                <a:latin typeface="Cambria" panose="02040503050406030204" pitchFamily="18" charset="0"/>
                <a:ea typeface="Cambria" panose="02040503050406030204" pitchFamily="18" charset="0"/>
              </a:defRPr>
            </a:lvl1pPr>
            <a:lvl2pPr algn="l">
              <a:defRPr>
                <a:latin typeface="Cambria" panose="02040503050406030204" pitchFamily="18" charset="0"/>
                <a:ea typeface="Cambria" panose="02040503050406030204" pitchFamily="18" charset="0"/>
              </a:defRPr>
            </a:lvl2pPr>
            <a:lvl3pPr algn="l">
              <a:defRPr>
                <a:latin typeface="Cambria" panose="02040503050406030204" pitchFamily="18" charset="0"/>
                <a:ea typeface="Cambria" panose="02040503050406030204" pitchFamily="18" charset="0"/>
              </a:defRPr>
            </a:lvl3pPr>
            <a:lvl4pPr algn="l">
              <a:defRPr>
                <a:latin typeface="Cambria" panose="02040503050406030204" pitchFamily="18" charset="0"/>
                <a:ea typeface="Cambria" panose="02040503050406030204" pitchFamily="18" charset="0"/>
              </a:defRPr>
            </a:lvl4pPr>
            <a:lvl5pPr algn="l">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11"/>
          </p:nvPr>
        </p:nvSpPr>
        <p:spPr/>
        <p:txBody>
          <a:bodyPr/>
          <a:lstStyle>
            <a:lvl1pPr>
              <a:defRPr>
                <a:latin typeface="Cambria" panose="02040503050406030204" pitchFamily="18" charset="0"/>
                <a:ea typeface="Cambria" panose="02040503050406030204" pitchFamily="18" charset="0"/>
              </a:defRPr>
            </a:lvl1pPr>
          </a:lstStyle>
          <a:p>
            <a:r>
              <a:rPr lang="en-US"/>
              <a:t>Using interpolating polynomials</a:t>
            </a:r>
            <a:endParaRPr lang="en-CA" dirty="0"/>
          </a:p>
        </p:txBody>
      </p:sp>
      <p:sp>
        <p:nvSpPr>
          <p:cNvPr id="6" name="Slide Number Placeholder 5"/>
          <p:cNvSpPr>
            <a:spLocks noGrp="1"/>
          </p:cNvSpPr>
          <p:nvPr>
            <p:ph type="sldNum" sz="quarter" idx="12"/>
          </p:nvPr>
        </p:nvSpPr>
        <p:spPr>
          <a:xfrm>
            <a:off x="7239000" y="6356350"/>
            <a:ext cx="1066800" cy="365125"/>
          </a:xfrm>
        </p:spPr>
        <p:txBody>
          <a:bodyPr/>
          <a:lstStyle>
            <a:lvl1pPr>
              <a:defRPr>
                <a:latin typeface="Bookman Old Style" panose="02050604050505020204" pitchFamily="18" charset="0"/>
              </a:defRPr>
            </a:lvl1pPr>
          </a:lstStyle>
          <a:p>
            <a:fld id="{42EF6DC8-DA9C-4533-8A40-BB00A2545AF8}" type="slidenum">
              <a:rPr lang="en-CA" smtClean="0"/>
              <a:pPr/>
              <a:t>‹#›</a:t>
            </a:fld>
            <a:endParaRPr lang="en-CA"/>
          </a:p>
        </p:txBody>
      </p:sp>
    </p:spTree>
    <p:extLst>
      <p:ext uri="{BB962C8B-B14F-4D97-AF65-F5344CB8AC3E}">
        <p14:creationId xmlns:p14="http://schemas.microsoft.com/office/powerpoint/2010/main" val="354927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9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Using interpolating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50287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11"/>
          </p:nvPr>
        </p:nvSpPr>
        <p:spPr/>
        <p:txBody>
          <a:bodyPr/>
          <a:lstStyle/>
          <a:p>
            <a:r>
              <a:rPr lang="en-US"/>
              <a:t>Using interpolating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8419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Footer Placeholder 7"/>
          <p:cNvSpPr>
            <a:spLocks noGrp="1"/>
          </p:cNvSpPr>
          <p:nvPr>
            <p:ph type="ftr" sz="quarter" idx="11"/>
          </p:nvPr>
        </p:nvSpPr>
        <p:spPr/>
        <p:txBody>
          <a:bodyPr/>
          <a:lstStyle/>
          <a:p>
            <a:r>
              <a:rPr lang="en-US"/>
              <a:t>Using interpolating polynomials</a:t>
            </a:r>
            <a:endParaRPr lang="en-CA"/>
          </a:p>
        </p:txBody>
      </p:sp>
      <p:sp>
        <p:nvSpPr>
          <p:cNvPr id="9" name="Slide Number Placeholder 8"/>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401949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4" name="Footer Placeholder 3"/>
          <p:cNvSpPr>
            <a:spLocks noGrp="1"/>
          </p:cNvSpPr>
          <p:nvPr>
            <p:ph type="ftr" sz="quarter" idx="11"/>
          </p:nvPr>
        </p:nvSpPr>
        <p:spPr/>
        <p:txBody>
          <a:bodyPr/>
          <a:lstStyle/>
          <a:p>
            <a:r>
              <a:rPr lang="en-US"/>
              <a:t>Using interpolating polynomials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59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Using interpolating polynomials</a:t>
            </a:r>
            <a:endParaRPr lang="en-CA"/>
          </a:p>
        </p:txBody>
      </p:sp>
      <p:sp>
        <p:nvSpPr>
          <p:cNvPr id="4" name="Slide Number Placeholder 3"/>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919714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Using interpolating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187222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Using interpolating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4450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3"/>
          </p:nvPr>
        </p:nvSpPr>
        <p:spPr>
          <a:xfrm>
            <a:off x="1952091" y="76200"/>
            <a:ext cx="6353710" cy="365125"/>
          </a:xfrm>
          <a:prstGeom prst="rect">
            <a:avLst/>
          </a:prstGeom>
        </p:spPr>
        <p:txBody>
          <a:bodyPr vert="horz" lIns="91440" tIns="45720" rIns="91440" bIns="45720" rtlCol="0" anchor="ctr"/>
          <a:lstStyle>
            <a:lvl1pPr algn="r">
              <a:defRPr sz="1600" b="0">
                <a:solidFill>
                  <a:schemeClr val="bg1"/>
                </a:solidFill>
                <a:latin typeface="Times New Roman" panose="02020603050405020304" pitchFamily="18" charset="0"/>
                <a:cs typeface="Times New Roman" panose="02020603050405020304" pitchFamily="18" charset="0"/>
              </a:defRPr>
            </a:lvl1pPr>
          </a:lstStyle>
          <a:p>
            <a:r>
              <a:rPr lang="en-US"/>
              <a:t>Using interpolating polynomials</a:t>
            </a:r>
            <a:endParaRPr lang="en-CA"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b="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stStyle>
          <a:p>
            <a:fld id="{42EF6DC8-DA9C-4533-8A40-BB00A2545AF8}" type="slidenum">
              <a:rPr lang="en-CA" smtClean="0"/>
              <a:pPr/>
              <a:t>‹#›</a:t>
            </a:fld>
            <a:endParaRPr lang="en-CA"/>
          </a:p>
        </p:txBody>
      </p:sp>
      <p:pic>
        <p:nvPicPr>
          <p:cNvPr id="7"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75223"/>
          <a:stretch/>
        </p:blipFill>
        <p:spPr bwMode="auto">
          <a:xfrm>
            <a:off x="-36511" y="-27384"/>
            <a:ext cx="668809"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422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3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2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1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9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Using interpolating polynomials</a:t>
            </a:r>
            <a:endParaRPr lang="en-CA" dirty="0"/>
          </a:p>
        </p:txBody>
      </p:sp>
      <p:sp>
        <p:nvSpPr>
          <p:cNvPr id="3" name="AutoShape 5" descr="File:L&amp;W Regt Bad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8" descr="https://army.ca/inf/linc.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10" descr="https://army.ca/inf/linc.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656847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lgn="just">
              <a:buNone/>
            </a:pPr>
            <a:r>
              <a:rPr lang="en-CA" dirty="0"/>
              <a:t>These slides are provided for the </a:t>
            </a:r>
            <a:r>
              <a:rPr lang="en-CA" cap="small" dirty="0" err="1"/>
              <a:t>ece</a:t>
            </a:r>
            <a:r>
              <a:rPr lang="en-CA" dirty="0"/>
              <a:t> 204 </a:t>
            </a:r>
            <a:r>
              <a:rPr lang="en-CA" i="1" dirty="0"/>
              <a:t>Numerical methods</a:t>
            </a:r>
            <a:r>
              <a:rPr lang="en-CA" dirty="0"/>
              <a:t> course taught at the University of Waterloo. 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
        <p:nvSpPr>
          <p:cNvPr id="4" name="Footer Placeholder 3"/>
          <p:cNvSpPr>
            <a:spLocks noGrp="1"/>
          </p:cNvSpPr>
          <p:nvPr>
            <p:ph type="ftr" sz="quarter" idx="11"/>
          </p:nvPr>
        </p:nvSpPr>
        <p:spPr/>
        <p:txBody>
          <a:bodyPr/>
          <a:lstStyle/>
          <a:p>
            <a:r>
              <a:rPr lang="en-US"/>
              <a:t>Using interpolating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10</a:t>
            </a:fld>
            <a:endParaRPr lang="en-CA"/>
          </a:p>
        </p:txBody>
      </p:sp>
    </p:spTree>
    <p:extLst>
      <p:ext uri="{BB962C8B-B14F-4D97-AF65-F5344CB8AC3E}">
        <p14:creationId xmlns:p14="http://schemas.microsoft.com/office/powerpoint/2010/main" val="4272497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en-CA" dirty="0"/>
          </a:p>
        </p:txBody>
      </p:sp>
      <p:sp>
        <p:nvSpPr>
          <p:cNvPr id="3" name="Content Placeholder 2"/>
          <p:cNvSpPr>
            <a:spLocks noGrp="1"/>
          </p:cNvSpPr>
          <p:nvPr>
            <p:ph idx="1"/>
          </p:nvPr>
        </p:nvSpPr>
        <p:spPr>
          <a:xfrm>
            <a:off x="457200" y="1600200"/>
            <a:ext cx="7587842" cy="4525963"/>
          </a:xfrm>
        </p:spPr>
        <p:txBody>
          <a:bodyPr/>
          <a:lstStyle/>
          <a:p>
            <a:r>
              <a:rPr lang="en-US" dirty="0"/>
              <a:t>In this topic, we will</a:t>
            </a:r>
          </a:p>
          <a:p>
            <a:pPr lvl="1"/>
            <a:r>
              <a:rPr lang="en-US" dirty="0"/>
              <a:t>Describe the assumptions that will be made in the </a:t>
            </a:r>
            <a:br>
              <a:rPr lang="en-US" dirty="0"/>
            </a:br>
            <a:r>
              <a:rPr lang="en-US" dirty="0"/>
              <a:t>next three sub-topics</a:t>
            </a:r>
          </a:p>
          <a:p>
            <a:pPr lvl="1"/>
            <a:r>
              <a:rPr lang="en-US" dirty="0"/>
              <a:t>Explain how we are assuming negligible error</a:t>
            </a:r>
          </a:p>
          <a:p>
            <a:pPr lvl="1"/>
            <a:r>
              <a:rPr lang="en-US" dirty="0"/>
              <a:t>Look at what information we are trying to extract from</a:t>
            </a:r>
            <a:br>
              <a:rPr lang="en-US" dirty="0"/>
            </a:br>
            <a:r>
              <a:rPr lang="en-US" dirty="0"/>
              <a:t>these readings</a:t>
            </a:r>
          </a:p>
          <a:p>
            <a:pPr lvl="1"/>
            <a:endParaRPr lang="en-US" cap="small" dirty="0"/>
          </a:p>
        </p:txBody>
      </p:sp>
      <p:sp>
        <p:nvSpPr>
          <p:cNvPr id="4" name="Footer Placeholder 3"/>
          <p:cNvSpPr>
            <a:spLocks noGrp="1"/>
          </p:cNvSpPr>
          <p:nvPr>
            <p:ph type="ftr" sz="quarter" idx="11"/>
          </p:nvPr>
        </p:nvSpPr>
        <p:spPr/>
        <p:txBody>
          <a:bodyPr/>
          <a:lstStyle/>
          <a:p>
            <a:r>
              <a:rPr lang="en-US"/>
              <a:t>Using interpolating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a:t>
            </a:fld>
            <a:endParaRPr lang="en-CA"/>
          </a:p>
        </p:txBody>
      </p:sp>
    </p:spTree>
    <p:extLst>
      <p:ext uri="{BB962C8B-B14F-4D97-AF65-F5344CB8AC3E}">
        <p14:creationId xmlns:p14="http://schemas.microsoft.com/office/powerpoint/2010/main" val="2835283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Representing a polynomial</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Recall that we have pointed out that sensors are generally sampled periodically</a:t>
            </a:r>
          </a:p>
          <a:p>
            <a:pPr lvl="1"/>
            <a:r>
              <a:rPr lang="en-US" dirty="0"/>
              <a:t>The next three topics will attempt to:</a:t>
            </a:r>
          </a:p>
          <a:p>
            <a:pPr lvl="2"/>
            <a:r>
              <a:rPr lang="en-US" dirty="0"/>
              <a:t>Evaluate an interpolating polynomial at a point close to </a:t>
            </a:r>
            <a:r>
              <a:rPr lang="en-US" i="1" dirty="0" err="1">
                <a:latin typeface="Times New Roman" panose="02020603050405020304" pitchFamily="18" charset="0"/>
              </a:rPr>
              <a:t>x</a:t>
            </a:r>
            <a:r>
              <a:rPr lang="en-US" i="1" baseline="-25000" dirty="0" err="1">
                <a:latin typeface="Times New Roman" panose="02020603050405020304" pitchFamily="18" charset="0"/>
              </a:rPr>
              <a:t>k</a:t>
            </a:r>
            <a:endParaRPr lang="en-US" dirty="0">
              <a:latin typeface="Times New Roman" panose="02020603050405020304" pitchFamily="18" charset="0"/>
            </a:endParaRPr>
          </a:p>
          <a:p>
            <a:pPr lvl="2"/>
            <a:r>
              <a:rPr lang="en-US" dirty="0"/>
              <a:t>Estimate the derivative at the point </a:t>
            </a:r>
            <a:r>
              <a:rPr lang="en-US" i="1" dirty="0" err="1">
                <a:latin typeface="Times New Roman" panose="02020603050405020304" pitchFamily="18" charset="0"/>
              </a:rPr>
              <a:t>x</a:t>
            </a:r>
            <a:r>
              <a:rPr lang="en-US" i="1" baseline="-25000" dirty="0" err="1">
                <a:latin typeface="Times New Roman" panose="02020603050405020304" pitchFamily="18" charset="0"/>
              </a:rPr>
              <a:t>k</a:t>
            </a:r>
            <a:endParaRPr lang="en-US" dirty="0"/>
          </a:p>
          <a:p>
            <a:pPr lvl="2"/>
            <a:r>
              <a:rPr lang="en-US" dirty="0"/>
              <a:t>Estimate an integral from some point </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baseline="-25000" dirty="0">
                <a:latin typeface="Times New Roman" panose="02020603050405020304" pitchFamily="18" charset="0"/>
              </a:rPr>
              <a:t> – </a:t>
            </a:r>
            <a:r>
              <a:rPr lang="en-US" i="1" baseline="-25000" dirty="0">
                <a:latin typeface="Times New Roman" panose="02020603050405020304" pitchFamily="18" charset="0"/>
              </a:rPr>
              <a:t>n</a:t>
            </a:r>
            <a:r>
              <a:rPr lang="en-US" dirty="0"/>
              <a:t> up to </a:t>
            </a:r>
            <a:r>
              <a:rPr lang="en-US" i="1" dirty="0" err="1">
                <a:latin typeface="Times New Roman" panose="02020603050405020304" pitchFamily="18" charset="0"/>
              </a:rPr>
              <a:t>x</a:t>
            </a:r>
            <a:r>
              <a:rPr lang="en-US" i="1" baseline="-25000" dirty="0" err="1">
                <a:latin typeface="Times New Roman" panose="02020603050405020304" pitchFamily="18" charset="0"/>
              </a:rPr>
              <a:t>k</a:t>
            </a:r>
            <a:endParaRPr lang="en-US" i="1" baseline="-25000" dirty="0">
              <a:latin typeface="Times New Roman" panose="02020603050405020304" pitchFamily="18" charset="0"/>
            </a:endParaRPr>
          </a:p>
          <a:p>
            <a:pPr lvl="1"/>
            <a:r>
              <a:rPr lang="en-US" dirty="0"/>
              <a:t>We will assume negligible error in</a:t>
            </a:r>
            <a:br>
              <a:rPr lang="en-US" dirty="0"/>
            </a:br>
            <a:r>
              <a:rPr lang="en-US" dirty="0"/>
              <a:t>the readings or values of </a:t>
            </a:r>
            <a:r>
              <a:rPr lang="en-US" i="1" dirty="0">
                <a:latin typeface="Times New Roman" panose="02020603050405020304" pitchFamily="18" charset="0"/>
              </a:rPr>
              <a:t>f </a:t>
            </a:r>
            <a:r>
              <a:rPr lang="en-US" dirty="0">
                <a:latin typeface="Times New Roman" panose="02020603050405020304" pitchFamily="18" charset="0"/>
              </a:rPr>
              <a:t>(</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dirty="0">
                <a:latin typeface="Times New Roman" panose="02020603050405020304" pitchFamily="18" charset="0"/>
              </a:rPr>
              <a:t>)</a:t>
            </a:r>
            <a:endParaRPr lang="en-US" dirty="0"/>
          </a:p>
          <a:p>
            <a:pPr lvl="2"/>
            <a:endParaRPr lang="en-US" dirty="0"/>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3</a:t>
            </a:fld>
            <a:endParaRPr lang="en-CA"/>
          </a:p>
        </p:txBody>
      </p:sp>
      <p:sp>
        <p:nvSpPr>
          <p:cNvPr id="26" name="Freeform: Shape 25">
            <a:extLst>
              <a:ext uri="{FF2B5EF4-FFF2-40B4-BE49-F238E27FC236}">
                <a16:creationId xmlns:a16="http://schemas.microsoft.com/office/drawing/2014/main" id="{B396F8B4-8C74-49D0-8405-B29D2FFD7942}"/>
              </a:ext>
            </a:extLst>
          </p:cNvPr>
          <p:cNvSpPr/>
          <p:nvPr/>
        </p:nvSpPr>
        <p:spPr>
          <a:xfrm>
            <a:off x="3210508" y="4022677"/>
            <a:ext cx="4471791" cy="1803748"/>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0BA458BB-F449-4D19-A56F-23BD9EB190EF}"/>
              </a:ext>
            </a:extLst>
          </p:cNvPr>
          <p:cNvSpPr/>
          <p:nvPr/>
        </p:nvSpPr>
        <p:spPr>
          <a:xfrm>
            <a:off x="3469452" y="5767067"/>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3EDB183E-610B-48BF-8771-0E12C2E68FD1}"/>
              </a:ext>
            </a:extLst>
          </p:cNvPr>
          <p:cNvCxnSpPr>
            <a:cxnSpLocks/>
          </p:cNvCxnSpPr>
          <p:nvPr/>
        </p:nvCxnSpPr>
        <p:spPr>
          <a:xfrm>
            <a:off x="727243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247EAE4-7491-47C2-9614-6B6D511676BD}"/>
              </a:ext>
            </a:extLst>
          </p:cNvPr>
          <p:cNvSpPr txBox="1"/>
          <p:nvPr/>
        </p:nvSpPr>
        <p:spPr>
          <a:xfrm>
            <a:off x="7115985" y="6346145"/>
            <a:ext cx="554960"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cxnSp>
        <p:nvCxnSpPr>
          <p:cNvPr id="34" name="Straight Connector 33">
            <a:extLst>
              <a:ext uri="{FF2B5EF4-FFF2-40B4-BE49-F238E27FC236}">
                <a16:creationId xmlns:a16="http://schemas.microsoft.com/office/drawing/2014/main" id="{B2FBDE57-EF26-47FB-A0CA-D0BDA5C52198}"/>
              </a:ext>
            </a:extLst>
          </p:cNvPr>
          <p:cNvCxnSpPr>
            <a:cxnSpLocks/>
          </p:cNvCxnSpPr>
          <p:nvPr/>
        </p:nvCxnSpPr>
        <p:spPr>
          <a:xfrm flipH="1">
            <a:off x="3196915" y="6252658"/>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72DCB91-6762-4EA7-9454-7E970D3AFE72}"/>
              </a:ext>
            </a:extLst>
          </p:cNvPr>
          <p:cNvCxnSpPr>
            <a:cxnSpLocks/>
          </p:cNvCxnSpPr>
          <p:nvPr/>
        </p:nvCxnSpPr>
        <p:spPr>
          <a:xfrm>
            <a:off x="6329921"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3AB4451D-CCDE-4930-9F67-4BEF4FFD8D54}"/>
              </a:ext>
            </a:extLst>
          </p:cNvPr>
          <p:cNvSpPr txBox="1"/>
          <p:nvPr/>
        </p:nvSpPr>
        <p:spPr>
          <a:xfrm>
            <a:off x="6180681" y="6346145"/>
            <a:ext cx="373820"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CE10B179-F9EF-4BCA-B750-7453041AC0D7}"/>
              </a:ext>
            </a:extLst>
          </p:cNvPr>
          <p:cNvCxnSpPr>
            <a:cxnSpLocks/>
          </p:cNvCxnSpPr>
          <p:nvPr/>
        </p:nvCxnSpPr>
        <p:spPr>
          <a:xfrm>
            <a:off x="633426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8177CB7E-CD6B-4D69-84FB-218315898304}"/>
              </a:ext>
            </a:extLst>
          </p:cNvPr>
          <p:cNvSpPr txBox="1"/>
          <p:nvPr/>
        </p:nvSpPr>
        <p:spPr>
          <a:xfrm>
            <a:off x="6177815" y="6346145"/>
            <a:ext cx="554960"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cxnSp>
        <p:nvCxnSpPr>
          <p:cNvPr id="46" name="Straight Connector 45">
            <a:extLst>
              <a:ext uri="{FF2B5EF4-FFF2-40B4-BE49-F238E27FC236}">
                <a16:creationId xmlns:a16="http://schemas.microsoft.com/office/drawing/2014/main" id="{6375E2A1-4E75-4AC1-825E-4C6474DE7A96}"/>
              </a:ext>
            </a:extLst>
          </p:cNvPr>
          <p:cNvCxnSpPr>
            <a:cxnSpLocks/>
          </p:cNvCxnSpPr>
          <p:nvPr/>
        </p:nvCxnSpPr>
        <p:spPr>
          <a:xfrm>
            <a:off x="539609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88EF0500-0DC4-44AA-9A4B-91EE235B60AB}"/>
              </a:ext>
            </a:extLst>
          </p:cNvPr>
          <p:cNvSpPr txBox="1"/>
          <p:nvPr/>
        </p:nvSpPr>
        <p:spPr>
          <a:xfrm>
            <a:off x="5239645" y="6346145"/>
            <a:ext cx="373820"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48" name="Straight Connector 47">
            <a:extLst>
              <a:ext uri="{FF2B5EF4-FFF2-40B4-BE49-F238E27FC236}">
                <a16:creationId xmlns:a16="http://schemas.microsoft.com/office/drawing/2014/main" id="{697C6D92-1631-49CD-869E-6329CA62D2EC}"/>
              </a:ext>
            </a:extLst>
          </p:cNvPr>
          <p:cNvCxnSpPr>
            <a:cxnSpLocks/>
          </p:cNvCxnSpPr>
          <p:nvPr/>
        </p:nvCxnSpPr>
        <p:spPr>
          <a:xfrm>
            <a:off x="445792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F12AC6F7-1837-4B3A-A69A-F6C2F9C1E45F}"/>
              </a:ext>
            </a:extLst>
          </p:cNvPr>
          <p:cNvSpPr txBox="1"/>
          <p:nvPr/>
        </p:nvSpPr>
        <p:spPr>
          <a:xfrm>
            <a:off x="4301475" y="6346145"/>
            <a:ext cx="543739"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cxnSp>
        <p:nvCxnSpPr>
          <p:cNvPr id="50" name="Straight Connector 49">
            <a:extLst>
              <a:ext uri="{FF2B5EF4-FFF2-40B4-BE49-F238E27FC236}">
                <a16:creationId xmlns:a16="http://schemas.microsoft.com/office/drawing/2014/main" id="{842E0E12-7F67-4DAE-8758-C00EA6A146EC}"/>
              </a:ext>
            </a:extLst>
          </p:cNvPr>
          <p:cNvCxnSpPr>
            <a:cxnSpLocks/>
          </p:cNvCxnSpPr>
          <p:nvPr/>
        </p:nvCxnSpPr>
        <p:spPr>
          <a:xfrm>
            <a:off x="351975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BF64A027-E97D-464F-B600-D8ED765589F0}"/>
              </a:ext>
            </a:extLst>
          </p:cNvPr>
          <p:cNvSpPr txBox="1"/>
          <p:nvPr/>
        </p:nvSpPr>
        <p:spPr>
          <a:xfrm>
            <a:off x="3363305" y="6346145"/>
            <a:ext cx="543739"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52" name="Oval 51">
            <a:extLst>
              <a:ext uri="{FF2B5EF4-FFF2-40B4-BE49-F238E27FC236}">
                <a16:creationId xmlns:a16="http://schemas.microsoft.com/office/drawing/2014/main" id="{1971A4D7-50A2-4A50-B17B-E21181786BA0}"/>
              </a:ext>
            </a:extLst>
          </p:cNvPr>
          <p:cNvSpPr/>
          <p:nvPr/>
        </p:nvSpPr>
        <p:spPr>
          <a:xfrm>
            <a:off x="4412208" y="562604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CF1FACBC-AAE0-4330-BCD6-5DFA2E524022}"/>
              </a:ext>
            </a:extLst>
          </p:cNvPr>
          <p:cNvSpPr/>
          <p:nvPr/>
        </p:nvSpPr>
        <p:spPr>
          <a:xfrm>
            <a:off x="5354964" y="538435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1814D751-508B-4203-9A7F-0E027175EDCF}"/>
              </a:ext>
            </a:extLst>
          </p:cNvPr>
          <p:cNvSpPr/>
          <p:nvPr/>
        </p:nvSpPr>
        <p:spPr>
          <a:xfrm>
            <a:off x="6297720" y="493294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8C0A81BB-8432-40E9-A5D6-8CA92195569D}"/>
              </a:ext>
            </a:extLst>
          </p:cNvPr>
          <p:cNvSpPr/>
          <p:nvPr/>
        </p:nvSpPr>
        <p:spPr>
          <a:xfrm>
            <a:off x="7240476" y="4296967"/>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D5872E1F-9991-4159-BAAB-ECCBAF037648}"/>
              </a:ext>
            </a:extLst>
          </p:cNvPr>
          <p:cNvSpPr txBox="1"/>
          <p:nvPr/>
        </p:nvSpPr>
        <p:spPr>
          <a:xfrm>
            <a:off x="3010273" y="5288965"/>
            <a:ext cx="84830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57" name="TextBox 56">
            <a:extLst>
              <a:ext uri="{FF2B5EF4-FFF2-40B4-BE49-F238E27FC236}">
                <a16:creationId xmlns:a16="http://schemas.microsoft.com/office/drawing/2014/main" id="{E81C2B24-E159-40D9-A307-CA9DC2AACFA5}"/>
              </a:ext>
            </a:extLst>
          </p:cNvPr>
          <p:cNvSpPr txBox="1"/>
          <p:nvPr/>
        </p:nvSpPr>
        <p:spPr>
          <a:xfrm>
            <a:off x="3946350" y="5156316"/>
            <a:ext cx="84830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58" name="TextBox 57">
            <a:extLst>
              <a:ext uri="{FF2B5EF4-FFF2-40B4-BE49-F238E27FC236}">
                <a16:creationId xmlns:a16="http://schemas.microsoft.com/office/drawing/2014/main" id="{9AAEB284-A695-4BA6-8B24-1222872B7363}"/>
              </a:ext>
            </a:extLst>
          </p:cNvPr>
          <p:cNvSpPr txBox="1"/>
          <p:nvPr/>
        </p:nvSpPr>
        <p:spPr>
          <a:xfrm>
            <a:off x="4900449" y="4945249"/>
            <a:ext cx="67839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59" name="TextBox 58">
            <a:extLst>
              <a:ext uri="{FF2B5EF4-FFF2-40B4-BE49-F238E27FC236}">
                <a16:creationId xmlns:a16="http://schemas.microsoft.com/office/drawing/2014/main" id="{DA5590B9-01E3-4376-8ED0-AD56BED0B8D9}"/>
              </a:ext>
            </a:extLst>
          </p:cNvPr>
          <p:cNvSpPr txBox="1"/>
          <p:nvPr/>
        </p:nvSpPr>
        <p:spPr>
          <a:xfrm>
            <a:off x="5706192" y="4454822"/>
            <a:ext cx="85953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60" name="TextBox 59">
            <a:extLst>
              <a:ext uri="{FF2B5EF4-FFF2-40B4-BE49-F238E27FC236}">
                <a16:creationId xmlns:a16="http://schemas.microsoft.com/office/drawing/2014/main" id="{57B1F0CF-701F-462C-B02B-01C6CE4BDFD5}"/>
              </a:ext>
            </a:extLst>
          </p:cNvPr>
          <p:cNvSpPr txBox="1"/>
          <p:nvPr/>
        </p:nvSpPr>
        <p:spPr>
          <a:xfrm>
            <a:off x="6545156" y="3863181"/>
            <a:ext cx="85953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55068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Representing a polynomial</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In each case, we will assume that the </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i="1" dirty="0"/>
              <a:t> </a:t>
            </a:r>
            <a:r>
              <a:rPr lang="en-US" dirty="0"/>
              <a:t>values are equally spaced, so in general</a:t>
            </a:r>
          </a:p>
          <a:p>
            <a:pPr marL="0" indent="0" algn="ctr">
              <a:buNone/>
            </a:pP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dirty="0">
                <a:latin typeface="Times New Roman" panose="02020603050405020304" pitchFamily="18" charset="0"/>
              </a:rPr>
              <a:t> = </a:t>
            </a:r>
            <a:r>
              <a:rPr lang="en-US" i="1" dirty="0">
                <a:latin typeface="Times New Roman" panose="02020603050405020304" pitchFamily="18" charset="0"/>
              </a:rPr>
              <a:t>x</a:t>
            </a:r>
            <a:r>
              <a:rPr lang="en-US" baseline="-25000" dirty="0">
                <a:latin typeface="Times New Roman" panose="02020603050405020304" pitchFamily="18" charset="0"/>
              </a:rPr>
              <a:t>0</a:t>
            </a:r>
            <a:r>
              <a:rPr lang="en-US" dirty="0">
                <a:latin typeface="Times New Roman" panose="02020603050405020304" pitchFamily="18" charset="0"/>
              </a:rPr>
              <a:t> + </a:t>
            </a:r>
            <a:r>
              <a:rPr lang="en-US" i="1" dirty="0" err="1">
                <a:latin typeface="Times New Roman" panose="02020603050405020304" pitchFamily="18" charset="0"/>
              </a:rPr>
              <a:t>kh</a:t>
            </a:r>
            <a:r>
              <a:rPr lang="en-US" dirty="0">
                <a:latin typeface="Times New Roman" panose="02020603050405020304" pitchFamily="18" charset="0"/>
              </a:rPr>
              <a:t> </a:t>
            </a:r>
          </a:p>
          <a:p>
            <a:pPr lvl="1"/>
            <a:r>
              <a:rPr lang="en-US" dirty="0"/>
              <a:t>Also, it follows, therefore, that:</a:t>
            </a:r>
          </a:p>
          <a:p>
            <a:pPr marL="0" indent="0" algn="ctr">
              <a:buNone/>
            </a:pP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baseline="-25000" dirty="0">
                <a:latin typeface="Times New Roman" panose="02020603050405020304" pitchFamily="18" charset="0"/>
              </a:rPr>
              <a:t> – 1</a:t>
            </a:r>
            <a:r>
              <a:rPr lang="en-US" dirty="0">
                <a:latin typeface="Times New Roman" panose="02020603050405020304" pitchFamily="18" charset="0"/>
              </a:rPr>
              <a:t> = </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dirty="0">
                <a:latin typeface="Times New Roman" panose="02020603050405020304" pitchFamily="18" charset="0"/>
              </a:rPr>
              <a:t> – </a:t>
            </a:r>
            <a:r>
              <a:rPr lang="en-US" i="1" dirty="0">
                <a:latin typeface="Times New Roman" panose="02020603050405020304" pitchFamily="18" charset="0"/>
              </a:rPr>
              <a:t>h</a:t>
            </a:r>
            <a:r>
              <a:rPr lang="en-US" dirty="0">
                <a:latin typeface="Times New Roman" panose="02020603050405020304" pitchFamily="18" charset="0"/>
              </a:rPr>
              <a:t> </a:t>
            </a:r>
            <a:endParaRPr lang="en-US" dirty="0"/>
          </a:p>
          <a:p>
            <a:pPr marL="0" indent="0" algn="ctr">
              <a:buNone/>
            </a:pP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baseline="-25000" dirty="0">
                <a:latin typeface="Times New Roman" panose="02020603050405020304" pitchFamily="18" charset="0"/>
              </a:rPr>
              <a:t> + 1</a:t>
            </a:r>
            <a:r>
              <a:rPr lang="en-US" dirty="0">
                <a:latin typeface="Times New Roman" panose="02020603050405020304" pitchFamily="18" charset="0"/>
              </a:rPr>
              <a:t> = </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dirty="0">
                <a:latin typeface="Times New Roman" panose="02020603050405020304" pitchFamily="18" charset="0"/>
              </a:rPr>
              <a:t> + </a:t>
            </a:r>
            <a:r>
              <a:rPr lang="en-US" i="1" dirty="0">
                <a:latin typeface="Times New Roman" panose="02020603050405020304" pitchFamily="18" charset="0"/>
              </a:rPr>
              <a:t>h</a:t>
            </a:r>
            <a:endParaRPr lang="en-US" dirty="0"/>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4</a:t>
            </a:fld>
            <a:endParaRPr lang="en-CA"/>
          </a:p>
        </p:txBody>
      </p:sp>
      <p:sp>
        <p:nvSpPr>
          <p:cNvPr id="33" name="Freeform: Shape 32">
            <a:extLst>
              <a:ext uri="{FF2B5EF4-FFF2-40B4-BE49-F238E27FC236}">
                <a16:creationId xmlns:a16="http://schemas.microsoft.com/office/drawing/2014/main" id="{40194DA4-2FBD-4275-ADB0-A82387472914}"/>
              </a:ext>
            </a:extLst>
          </p:cNvPr>
          <p:cNvSpPr/>
          <p:nvPr/>
        </p:nvSpPr>
        <p:spPr>
          <a:xfrm>
            <a:off x="3210508" y="4022677"/>
            <a:ext cx="4471791" cy="1803748"/>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9A7FD48F-5893-432E-90DE-D4890CD4723F}"/>
              </a:ext>
            </a:extLst>
          </p:cNvPr>
          <p:cNvSpPr/>
          <p:nvPr/>
        </p:nvSpPr>
        <p:spPr>
          <a:xfrm>
            <a:off x="3469452" y="5767067"/>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A43E8778-2D11-459B-931C-E44CF229E9F3}"/>
              </a:ext>
            </a:extLst>
          </p:cNvPr>
          <p:cNvCxnSpPr>
            <a:cxnSpLocks/>
          </p:cNvCxnSpPr>
          <p:nvPr/>
        </p:nvCxnSpPr>
        <p:spPr>
          <a:xfrm>
            <a:off x="727243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8B2941D-1ED8-48DB-8921-0CFD8DEE85E7}"/>
              </a:ext>
            </a:extLst>
          </p:cNvPr>
          <p:cNvSpPr txBox="1"/>
          <p:nvPr/>
        </p:nvSpPr>
        <p:spPr>
          <a:xfrm>
            <a:off x="7115985" y="6346145"/>
            <a:ext cx="554960"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cxnSp>
        <p:nvCxnSpPr>
          <p:cNvPr id="37" name="Straight Connector 36">
            <a:extLst>
              <a:ext uri="{FF2B5EF4-FFF2-40B4-BE49-F238E27FC236}">
                <a16:creationId xmlns:a16="http://schemas.microsoft.com/office/drawing/2014/main" id="{3BF65A92-DE1F-44CF-9888-73DF3E1C5828}"/>
              </a:ext>
            </a:extLst>
          </p:cNvPr>
          <p:cNvCxnSpPr>
            <a:cxnSpLocks/>
          </p:cNvCxnSpPr>
          <p:nvPr/>
        </p:nvCxnSpPr>
        <p:spPr>
          <a:xfrm flipH="1">
            <a:off x="3196915" y="6252658"/>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3865BFE-E9A6-45FA-9544-51B51A32BA40}"/>
              </a:ext>
            </a:extLst>
          </p:cNvPr>
          <p:cNvCxnSpPr>
            <a:cxnSpLocks/>
          </p:cNvCxnSpPr>
          <p:nvPr/>
        </p:nvCxnSpPr>
        <p:spPr>
          <a:xfrm>
            <a:off x="6329921"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1387434-AD7B-4A14-B747-6933069A2BE4}"/>
              </a:ext>
            </a:extLst>
          </p:cNvPr>
          <p:cNvSpPr txBox="1"/>
          <p:nvPr/>
        </p:nvSpPr>
        <p:spPr>
          <a:xfrm>
            <a:off x="6180681" y="6346145"/>
            <a:ext cx="373820"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cxnSp>
        <p:nvCxnSpPr>
          <p:cNvPr id="40" name="Straight Connector 39">
            <a:extLst>
              <a:ext uri="{FF2B5EF4-FFF2-40B4-BE49-F238E27FC236}">
                <a16:creationId xmlns:a16="http://schemas.microsoft.com/office/drawing/2014/main" id="{80665CF6-0867-4FA3-B143-CD92E3DFAB5C}"/>
              </a:ext>
            </a:extLst>
          </p:cNvPr>
          <p:cNvCxnSpPr>
            <a:cxnSpLocks/>
          </p:cNvCxnSpPr>
          <p:nvPr/>
        </p:nvCxnSpPr>
        <p:spPr>
          <a:xfrm>
            <a:off x="633426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1BD8E34C-ADE2-41EE-B585-80C527A51D05}"/>
              </a:ext>
            </a:extLst>
          </p:cNvPr>
          <p:cNvSpPr txBox="1"/>
          <p:nvPr/>
        </p:nvSpPr>
        <p:spPr>
          <a:xfrm>
            <a:off x="6177815" y="6346145"/>
            <a:ext cx="554960"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cxnSp>
        <p:nvCxnSpPr>
          <p:cNvPr id="42" name="Straight Connector 41">
            <a:extLst>
              <a:ext uri="{FF2B5EF4-FFF2-40B4-BE49-F238E27FC236}">
                <a16:creationId xmlns:a16="http://schemas.microsoft.com/office/drawing/2014/main" id="{44A83870-8A49-4D93-86B0-51E24B6A4358}"/>
              </a:ext>
            </a:extLst>
          </p:cNvPr>
          <p:cNvCxnSpPr>
            <a:cxnSpLocks/>
          </p:cNvCxnSpPr>
          <p:nvPr/>
        </p:nvCxnSpPr>
        <p:spPr>
          <a:xfrm>
            <a:off x="539609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EDDA569-7926-45D5-A3E7-0E174115CD1A}"/>
              </a:ext>
            </a:extLst>
          </p:cNvPr>
          <p:cNvSpPr txBox="1"/>
          <p:nvPr/>
        </p:nvSpPr>
        <p:spPr>
          <a:xfrm>
            <a:off x="5239645" y="6346145"/>
            <a:ext cx="373820"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DA1603F3-221A-42DB-A984-509FE16F72B6}"/>
              </a:ext>
            </a:extLst>
          </p:cNvPr>
          <p:cNvCxnSpPr>
            <a:cxnSpLocks/>
          </p:cNvCxnSpPr>
          <p:nvPr/>
        </p:nvCxnSpPr>
        <p:spPr>
          <a:xfrm>
            <a:off x="445792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BD965605-F455-4814-8D4E-AA0E36FCDF34}"/>
              </a:ext>
            </a:extLst>
          </p:cNvPr>
          <p:cNvSpPr txBox="1"/>
          <p:nvPr/>
        </p:nvSpPr>
        <p:spPr>
          <a:xfrm>
            <a:off x="4301475" y="6346145"/>
            <a:ext cx="543739"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cxnSp>
        <p:nvCxnSpPr>
          <p:cNvPr id="46" name="Straight Connector 45">
            <a:extLst>
              <a:ext uri="{FF2B5EF4-FFF2-40B4-BE49-F238E27FC236}">
                <a16:creationId xmlns:a16="http://schemas.microsoft.com/office/drawing/2014/main" id="{E0233B6B-8CEA-4126-AE61-7EBCBA912875}"/>
              </a:ext>
            </a:extLst>
          </p:cNvPr>
          <p:cNvCxnSpPr>
            <a:cxnSpLocks/>
          </p:cNvCxnSpPr>
          <p:nvPr/>
        </p:nvCxnSpPr>
        <p:spPr>
          <a:xfrm>
            <a:off x="351975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E7B4DBDA-458E-4A08-8AD2-60719A34E98D}"/>
              </a:ext>
            </a:extLst>
          </p:cNvPr>
          <p:cNvSpPr txBox="1"/>
          <p:nvPr/>
        </p:nvSpPr>
        <p:spPr>
          <a:xfrm>
            <a:off x="3363305" y="6346145"/>
            <a:ext cx="543739"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48" name="Oval 47">
            <a:extLst>
              <a:ext uri="{FF2B5EF4-FFF2-40B4-BE49-F238E27FC236}">
                <a16:creationId xmlns:a16="http://schemas.microsoft.com/office/drawing/2014/main" id="{4D12FC77-7B12-4B10-90B3-CA7853AC2D33}"/>
              </a:ext>
            </a:extLst>
          </p:cNvPr>
          <p:cNvSpPr/>
          <p:nvPr/>
        </p:nvSpPr>
        <p:spPr>
          <a:xfrm>
            <a:off x="4412208" y="562604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7431AE2-ACB9-49A0-83FE-662287E0F0A6}"/>
              </a:ext>
            </a:extLst>
          </p:cNvPr>
          <p:cNvSpPr/>
          <p:nvPr/>
        </p:nvSpPr>
        <p:spPr>
          <a:xfrm>
            <a:off x="5354964" y="538435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6EA67D62-AAE1-42A4-995F-EBBCEE99669B}"/>
              </a:ext>
            </a:extLst>
          </p:cNvPr>
          <p:cNvSpPr/>
          <p:nvPr/>
        </p:nvSpPr>
        <p:spPr>
          <a:xfrm>
            <a:off x="6297720" y="493294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8BF00F5E-ED7E-46A1-8C91-5AEA30F0EAFE}"/>
              </a:ext>
            </a:extLst>
          </p:cNvPr>
          <p:cNvSpPr/>
          <p:nvPr/>
        </p:nvSpPr>
        <p:spPr>
          <a:xfrm>
            <a:off x="7240476" y="4296967"/>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3F696C90-DD1A-46B5-B87B-5E79BE9A6D8E}"/>
              </a:ext>
            </a:extLst>
          </p:cNvPr>
          <p:cNvSpPr txBox="1"/>
          <p:nvPr/>
        </p:nvSpPr>
        <p:spPr>
          <a:xfrm>
            <a:off x="3010273" y="5288965"/>
            <a:ext cx="84830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53" name="TextBox 52">
            <a:extLst>
              <a:ext uri="{FF2B5EF4-FFF2-40B4-BE49-F238E27FC236}">
                <a16:creationId xmlns:a16="http://schemas.microsoft.com/office/drawing/2014/main" id="{3A034D47-2C25-4DF7-84F2-1DC90A6DFE69}"/>
              </a:ext>
            </a:extLst>
          </p:cNvPr>
          <p:cNvSpPr txBox="1"/>
          <p:nvPr/>
        </p:nvSpPr>
        <p:spPr>
          <a:xfrm>
            <a:off x="3946350" y="5156316"/>
            <a:ext cx="84830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id="{B3E2372E-B37A-44C0-B217-958EB7B0728C}"/>
              </a:ext>
            </a:extLst>
          </p:cNvPr>
          <p:cNvSpPr txBox="1"/>
          <p:nvPr/>
        </p:nvSpPr>
        <p:spPr>
          <a:xfrm>
            <a:off x="4900449" y="4945249"/>
            <a:ext cx="67839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88ACC625-DD4E-47E4-870D-AB88A1445E46}"/>
              </a:ext>
            </a:extLst>
          </p:cNvPr>
          <p:cNvSpPr txBox="1"/>
          <p:nvPr/>
        </p:nvSpPr>
        <p:spPr>
          <a:xfrm>
            <a:off x="5706192" y="4454822"/>
            <a:ext cx="85953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56" name="TextBox 55">
            <a:extLst>
              <a:ext uri="{FF2B5EF4-FFF2-40B4-BE49-F238E27FC236}">
                <a16:creationId xmlns:a16="http://schemas.microsoft.com/office/drawing/2014/main" id="{63255033-449B-4D43-9A22-DA94D1C2A278}"/>
              </a:ext>
            </a:extLst>
          </p:cNvPr>
          <p:cNvSpPr txBox="1"/>
          <p:nvPr/>
        </p:nvSpPr>
        <p:spPr>
          <a:xfrm>
            <a:off x="6545156" y="3863181"/>
            <a:ext cx="85953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97106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Looking ahead</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Once we have examined these approaches,</a:t>
            </a:r>
            <a:br>
              <a:rPr lang="en-US" dirty="0"/>
            </a:br>
            <a:r>
              <a:rPr lang="en-US" dirty="0"/>
              <a:t>we will proceed to look at techniques that can be used when there are significant errors in the readings</a:t>
            </a:r>
          </a:p>
          <a:p>
            <a:pPr lvl="1"/>
            <a:r>
              <a:rPr lang="en-US" dirty="0"/>
              <a:t>These errors may be due to difficulty in making readings or limitations on the sensors in question</a:t>
            </a:r>
          </a:p>
          <a:p>
            <a:pPr lvl="1"/>
            <a:r>
              <a:rPr lang="en-US" dirty="0"/>
              <a:t>For example, GPS is only so accurate to approximately 4 m</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5</a:t>
            </a:fld>
            <a:endParaRPr lang="en-CA"/>
          </a:p>
        </p:txBody>
      </p:sp>
    </p:spTree>
    <p:custDataLst>
      <p:tags r:id="rId1"/>
    </p:custDataLst>
    <p:extLst>
      <p:ext uri="{BB962C8B-B14F-4D97-AF65-F5344CB8AC3E}">
        <p14:creationId xmlns:p14="http://schemas.microsoft.com/office/powerpoint/2010/main" val="152647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endParaRPr lang="en-CA" dirty="0"/>
          </a:p>
        </p:txBody>
      </p:sp>
      <p:sp>
        <p:nvSpPr>
          <p:cNvPr id="3" name="Content Placeholder 2"/>
          <p:cNvSpPr>
            <a:spLocks noGrp="1"/>
          </p:cNvSpPr>
          <p:nvPr>
            <p:ph idx="1"/>
          </p:nvPr>
        </p:nvSpPr>
        <p:spPr>
          <a:xfrm>
            <a:off x="457200" y="1600200"/>
            <a:ext cx="8435130" cy="4525963"/>
          </a:xfrm>
        </p:spPr>
        <p:txBody>
          <a:bodyPr/>
          <a:lstStyle/>
          <a:p>
            <a:r>
              <a:rPr lang="en-US" dirty="0"/>
              <a:t>Following this topic, you now</a:t>
            </a:r>
          </a:p>
          <a:p>
            <a:pPr lvl="1"/>
            <a:r>
              <a:rPr lang="en-US" dirty="0"/>
              <a:t>Understand that in the next three sub-topics,</a:t>
            </a:r>
            <a:br>
              <a:rPr lang="en-US" dirty="0"/>
            </a:br>
            <a:r>
              <a:rPr lang="en-US" dirty="0"/>
              <a:t>		we will use interpolating polynomials</a:t>
            </a:r>
          </a:p>
          <a:p>
            <a:pPr lvl="1"/>
            <a:r>
              <a:rPr lang="en-US" dirty="0">
                <a:latin typeface="Times New Roman" panose="02020603050405020304" pitchFamily="18" charset="0"/>
              </a:rPr>
              <a:t>Understand that the errors in the sampled values are assumed</a:t>
            </a:r>
            <a:br>
              <a:rPr lang="en-US" dirty="0">
                <a:latin typeface="Times New Roman" panose="02020603050405020304" pitchFamily="18" charset="0"/>
              </a:rPr>
            </a:br>
            <a:r>
              <a:rPr lang="en-US" dirty="0">
                <a:latin typeface="Times New Roman" panose="02020603050405020304" pitchFamily="18" charset="0"/>
              </a:rPr>
              <a:t>to be negligible</a:t>
            </a:r>
          </a:p>
          <a:p>
            <a:pPr lvl="1"/>
            <a:r>
              <a:rPr lang="en-US" dirty="0">
                <a:latin typeface="Times New Roman" panose="02020603050405020304" pitchFamily="18" charset="0"/>
              </a:rPr>
              <a:t>Know that in the following topic, we will look at solutions that</a:t>
            </a:r>
            <a:br>
              <a:rPr lang="en-US" dirty="0">
                <a:latin typeface="Times New Roman" panose="02020603050405020304" pitchFamily="18" charset="0"/>
              </a:rPr>
            </a:br>
            <a:r>
              <a:rPr lang="en-US" dirty="0">
                <a:latin typeface="Times New Roman" panose="02020603050405020304" pitchFamily="18" charset="0"/>
              </a:rPr>
              <a:t>don’t necessarily assume negligible error</a:t>
            </a:r>
          </a:p>
          <a:p>
            <a:pPr marL="457200" lvl="1" indent="0">
              <a:buNone/>
            </a:pPr>
            <a:endParaRPr lang="en-US" dirty="0">
              <a:latin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t>Using interpolating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6</a:t>
            </a:fld>
            <a:endParaRPr lang="en-CA"/>
          </a:p>
        </p:txBody>
      </p:sp>
    </p:spTree>
    <p:custDataLst>
      <p:tags r:id="rId1"/>
    </p:custDataLst>
    <p:extLst>
      <p:ext uri="{BB962C8B-B14F-4D97-AF65-F5344CB8AC3E}">
        <p14:creationId xmlns:p14="http://schemas.microsoft.com/office/powerpoint/2010/main" val="2475975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a:xfrm>
            <a:off x="457200" y="1600200"/>
            <a:ext cx="8686800" cy="4525963"/>
          </a:xfrm>
        </p:spPr>
        <p:txBody>
          <a:bodyPr>
            <a:normAutofit/>
          </a:bodyPr>
          <a:lstStyle/>
          <a:p>
            <a:pPr marL="0" indent="0">
              <a:buNone/>
            </a:pPr>
            <a:r>
              <a:rPr lang="en-US" dirty="0"/>
              <a:t>[1]	https://en.wikipedia.org/wiki/Polynomial_interpolation</a:t>
            </a:r>
          </a:p>
        </p:txBody>
      </p:sp>
      <p:sp>
        <p:nvSpPr>
          <p:cNvPr id="4" name="Footer Placeholder 3"/>
          <p:cNvSpPr>
            <a:spLocks noGrp="1"/>
          </p:cNvSpPr>
          <p:nvPr>
            <p:ph type="ftr" sz="quarter" idx="11"/>
          </p:nvPr>
        </p:nvSpPr>
        <p:spPr/>
        <p:txBody>
          <a:bodyPr/>
          <a:lstStyle/>
          <a:p>
            <a:r>
              <a:rPr lang="en-US"/>
              <a:t>Using interpolating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7</a:t>
            </a:fld>
            <a:endParaRPr lang="en-CA"/>
          </a:p>
        </p:txBody>
      </p:sp>
    </p:spTree>
    <p:extLst>
      <p:ext uri="{BB962C8B-B14F-4D97-AF65-F5344CB8AC3E}">
        <p14:creationId xmlns:p14="http://schemas.microsoft.com/office/powerpoint/2010/main" val="1740462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Acknowledgments</a:t>
            </a:r>
          </a:p>
        </p:txBody>
      </p:sp>
      <p:sp>
        <p:nvSpPr>
          <p:cNvPr id="3" name="Content Placeholder 2"/>
          <p:cNvSpPr>
            <a:spLocks noGrp="1"/>
          </p:cNvSpPr>
          <p:nvPr>
            <p:ph idx="1"/>
          </p:nvPr>
        </p:nvSpPr>
        <p:spPr/>
        <p:txBody>
          <a:bodyPr>
            <a:normAutofit/>
          </a:bodyPr>
          <a:lstStyle/>
          <a:p>
            <a:pPr marL="0" indent="0">
              <a:buNone/>
            </a:pPr>
            <a:r>
              <a:rPr lang="en-US" sz="1800" dirty="0"/>
              <a:t>None so far.</a:t>
            </a:r>
            <a:endParaRPr lang="en-CA" sz="1800" dirty="0"/>
          </a:p>
        </p:txBody>
      </p:sp>
      <p:sp>
        <p:nvSpPr>
          <p:cNvPr id="4" name="Footer Placeholder 3"/>
          <p:cNvSpPr>
            <a:spLocks noGrp="1"/>
          </p:cNvSpPr>
          <p:nvPr>
            <p:ph type="ftr" sz="quarter" idx="11"/>
          </p:nvPr>
        </p:nvSpPr>
        <p:spPr/>
        <p:txBody>
          <a:bodyPr/>
          <a:lstStyle/>
          <a:p>
            <a:r>
              <a:rPr lang="en-US"/>
              <a:t>Using interpolating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8</a:t>
            </a:fld>
            <a:endParaRPr lang="en-CA"/>
          </a:p>
        </p:txBody>
      </p:sp>
    </p:spTree>
    <p:extLst>
      <p:ext uri="{BB962C8B-B14F-4D97-AF65-F5344CB8AC3E}">
        <p14:creationId xmlns:p14="http://schemas.microsoft.com/office/powerpoint/2010/main" val="886795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normAutofit/>
          </a:bodyPr>
          <a:lstStyle/>
          <a:p>
            <a:pPr marL="0" indent="0">
              <a:buNone/>
            </a:pPr>
            <a:r>
              <a:rPr lang="en-CA" sz="1800" dirty="0"/>
              <a:t>These slides were prepared using the Cambria typeface. Mathematical equations use </a:t>
            </a:r>
            <a:r>
              <a:rPr lang="en-CA" sz="1800" dirty="0">
                <a:latin typeface="Times New Roman" panose="02020603050405020304" pitchFamily="18" charset="0"/>
              </a:rPr>
              <a:t>Times New Roman</a:t>
            </a:r>
            <a:r>
              <a:rPr lang="en-CA" sz="1800" dirty="0"/>
              <a:t>, and source code is presented using </a:t>
            </a:r>
            <a:r>
              <a:rPr lang="en-CA" sz="1800" dirty="0">
                <a:latin typeface="Consolas" panose="020B0609020204030204" pitchFamily="49" charset="0"/>
                <a:cs typeface="Consolas" panose="020B0609020204030204" pitchFamily="49" charset="0"/>
              </a:rPr>
              <a:t>Consolas</a:t>
            </a:r>
            <a:r>
              <a:rPr lang="en-CA" sz="1800" dirty="0"/>
              <a:t>.  Mathematical equations are prepared in </a:t>
            </a:r>
            <a:r>
              <a:rPr lang="en-CA" sz="1800" dirty="0" err="1"/>
              <a:t>MathType</a:t>
            </a:r>
            <a:r>
              <a:rPr lang="en-CA" sz="1800" dirty="0"/>
              <a:t> by Design Science, Inc.</a:t>
            </a:r>
          </a:p>
          <a:p>
            <a:pPr marL="0" indent="0">
              <a:buNone/>
            </a:pPr>
            <a:r>
              <a:rPr lang="en-CA" sz="1800" dirty="0"/>
              <a:t>Examples may be formulated and checked using Maple by </a:t>
            </a:r>
            <a:r>
              <a:rPr lang="en-CA" sz="1800" dirty="0" err="1"/>
              <a:t>Maplesoft</a:t>
            </a:r>
            <a:r>
              <a:rPr lang="en-CA" sz="1800" dirty="0"/>
              <a:t>, Inc.</a:t>
            </a:r>
          </a:p>
          <a:p>
            <a:pPr marL="0" indent="0">
              <a:buNone/>
            </a:pPr>
            <a:endParaRPr lang="en-CA" sz="1050" dirty="0"/>
          </a:p>
          <a:p>
            <a:pPr marL="0" indent="0">
              <a:buNone/>
            </a:pPr>
            <a:r>
              <a:rPr lang="en-CA" sz="1800" dirty="0"/>
              <a:t>The photographs of flowers and a monarch butter appearing on the title slide and accenting the top of each other slide were taken at the Royal Botanical Gardens in October of 2017 by Douglas Wilhelm Harder. Please see</a:t>
            </a:r>
          </a:p>
          <a:p>
            <a:pPr marL="0" indent="0" algn="ctr">
              <a:buNone/>
            </a:pPr>
            <a:r>
              <a:rPr lang="en-CA" sz="1800" dirty="0"/>
              <a:t>https://www.rbg.ca/</a:t>
            </a:r>
          </a:p>
          <a:p>
            <a:pPr marL="0" indent="0">
              <a:buNone/>
            </a:pPr>
            <a:r>
              <a:rPr lang="en-CA" sz="1800" dirty="0"/>
              <a:t>for 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7" y="4538542"/>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3733800"/>
            <a:ext cx="1981200" cy="296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773" y="4568054"/>
            <a:ext cx="335742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a:t>Using interpolating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9</a:t>
            </a:fld>
            <a:endParaRPr lang="en-CA"/>
          </a:p>
        </p:txBody>
      </p:sp>
    </p:spTree>
    <p:extLst>
      <p:ext uri="{BB962C8B-B14F-4D97-AF65-F5344CB8AC3E}">
        <p14:creationId xmlns:p14="http://schemas.microsoft.com/office/powerpoint/2010/main" val="11315853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9.2|3.6|8.2|4.7|9.7"/>
</p:tagLst>
</file>

<file path=ppt/tags/tag2.xml><?xml version="1.0" encoding="utf-8"?>
<p:tagLst xmlns:a="http://schemas.openxmlformats.org/drawingml/2006/main" xmlns:r="http://schemas.openxmlformats.org/officeDocument/2006/relationships" xmlns:p="http://schemas.openxmlformats.org/presentationml/2006/main">
  <p:tag name="TIMING" val="|21"/>
</p:tagLst>
</file>

<file path=ppt/tags/tag3.xml><?xml version="1.0" encoding="utf-8"?>
<p:tagLst xmlns:a="http://schemas.openxmlformats.org/drawingml/2006/main" xmlns:r="http://schemas.openxmlformats.org/officeDocument/2006/relationships" xmlns:p="http://schemas.openxmlformats.org/presentationml/2006/main">
  <p:tag name="TIMING" val="|20.1|13.4"/>
</p:tagLst>
</file>

<file path=ppt/tags/tag4.xml><?xml version="1.0" encoding="utf-8"?>
<p:tagLst xmlns:a="http://schemas.openxmlformats.org/drawingml/2006/main" xmlns:r="http://schemas.openxmlformats.org/officeDocument/2006/relationships" xmlns:p="http://schemas.openxmlformats.org/presentationml/2006/main">
  <p:tag name="TIMING" val="|32.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94136</TotalTime>
  <Words>620</Words>
  <Application>Microsoft Office PowerPoint</Application>
  <PresentationFormat>On-screen Show (4:3)</PresentationFormat>
  <Paragraphs>81</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Bookman Old Style</vt:lpstr>
      <vt:lpstr>Calibri</vt:lpstr>
      <vt:lpstr>Cambria</vt:lpstr>
      <vt:lpstr>Consolas</vt:lpstr>
      <vt:lpstr>Constantia</vt:lpstr>
      <vt:lpstr>Georgia</vt:lpstr>
      <vt:lpstr>Times New Roman</vt:lpstr>
      <vt:lpstr>Office Theme</vt:lpstr>
      <vt:lpstr>Using interpolating polynomials</vt:lpstr>
      <vt:lpstr>Introduction</vt:lpstr>
      <vt:lpstr>Representing a polynomial</vt:lpstr>
      <vt:lpstr>Representing a polynomial</vt:lpstr>
      <vt:lpstr>Looking ahead</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Wilhelm Harder</dc:creator>
  <cp:lastModifiedBy>Douglas Harder</cp:lastModifiedBy>
  <cp:revision>1647</cp:revision>
  <dcterms:created xsi:type="dcterms:W3CDTF">2020-04-30T19:27:29Z</dcterms:created>
  <dcterms:modified xsi:type="dcterms:W3CDTF">2025-01-24T13:20:53Z</dcterms:modified>
</cp:coreProperties>
</file>